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9" r:id="rId2"/>
    <p:sldId id="256" r:id="rId3"/>
    <p:sldId id="257" r:id="rId4"/>
    <p:sldId id="299" r:id="rId5"/>
    <p:sldId id="300" r:id="rId6"/>
    <p:sldId id="263" r:id="rId7"/>
    <p:sldId id="295" r:id="rId8"/>
    <p:sldId id="301" r:id="rId9"/>
    <p:sldId id="288" r:id="rId10"/>
    <p:sldId id="294" r:id="rId11"/>
    <p:sldId id="304" r:id="rId12"/>
    <p:sldId id="297" r:id="rId13"/>
    <p:sldId id="262" r:id="rId14"/>
    <p:sldId id="303" r:id="rId15"/>
    <p:sldId id="298" r:id="rId16"/>
    <p:sldId id="302" r:id="rId17"/>
    <p:sldId id="261" r:id="rId18"/>
    <p:sldId id="271" r:id="rId19"/>
    <p:sldId id="281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2F2F2"/>
    <a:srgbClr val="F1EFEE"/>
    <a:srgbClr val="F5F3F1"/>
    <a:srgbClr val="F8F5F3"/>
    <a:srgbClr val="F5F2F1"/>
    <a:srgbClr val="F4F1F0"/>
    <a:srgbClr val="F7F4F2"/>
    <a:srgbClr val="F4F2F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 autoAdjust="0"/>
    <p:restoredTop sz="72611" autoAdjust="0"/>
  </p:normalViewPr>
  <p:slideViewPr>
    <p:cSldViewPr snapToGrid="0">
      <p:cViewPr varScale="1">
        <p:scale>
          <a:sx n="72" d="100"/>
          <a:sy n="72" d="100"/>
        </p:scale>
        <p:origin x="2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F4CF-FAD3-4753-A5D8-D35E0A8B4380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927F-7422-466D-AA77-7766B4933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3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89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接下来介绍模型的具体预测过程。我们事先通过</a:t>
            </a:r>
            <a:r>
              <a:rPr lang="en-US" altLang="zh-CN" dirty="0"/>
              <a:t>Unity</a:t>
            </a:r>
            <a:r>
              <a:rPr lang="zh-CN" altLang="en-US" dirty="0"/>
              <a:t>采集一定规模的摄像头数据集，事先对模型做好训练。</a:t>
            </a:r>
            <a:endParaRPr lang="en-US" altLang="zh-CN" dirty="0"/>
          </a:p>
          <a:p>
            <a:r>
              <a:rPr lang="zh-CN" altLang="en-US" dirty="0"/>
              <a:t>然后，在系统运行期间，利用模型，根据前</a:t>
            </a:r>
            <a:r>
              <a:rPr lang="en-US" altLang="zh-CN" dirty="0"/>
              <a:t>5</a:t>
            </a:r>
            <a:r>
              <a:rPr lang="zh-CN" altLang="en-US" dirty="0"/>
              <a:t>条摄像头数据进行预测。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我们在</a:t>
            </a:r>
            <a:r>
              <a:rPr lang="en-US" altLang="zh-CN" dirty="0"/>
              <a:t>Python</a:t>
            </a:r>
            <a:r>
              <a:rPr lang="zh-CN" altLang="en-US" dirty="0"/>
              <a:t>中对预测结果进行评估，以</a:t>
            </a:r>
            <a:r>
              <a:rPr lang="en-US" altLang="zh-CN" dirty="0"/>
              <a:t>y</a:t>
            </a:r>
            <a:r>
              <a:rPr lang="zh-CN" altLang="en-US" dirty="0"/>
              <a:t>轴的预测为例，如图所示，</a:t>
            </a:r>
            <a:r>
              <a:rPr kumimoji="1" lang="zh-CN" altLang="en-US" sz="1200" dirty="0"/>
              <a:t>横坐标为时间，纵坐标为经过归一化后的角度，蓝色曲线为真实值，红色曲线为预测值，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可以看出，两条曲线的趋势较为吻合，说明预测结果比较准确。</a:t>
            </a: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3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Unity</a:t>
            </a:r>
            <a:r>
              <a:rPr lang="zh-CN" altLang="en-US" dirty="0"/>
              <a:t>中建立好场景并在</a:t>
            </a:r>
            <a:r>
              <a:rPr lang="en-US" altLang="zh-CN" dirty="0"/>
              <a:t>Python</a:t>
            </a:r>
            <a:r>
              <a:rPr lang="zh-CN" altLang="en-US" dirty="0"/>
              <a:t>中建立好视线预测模型后，我们需要采用一定的手段将</a:t>
            </a:r>
            <a:r>
              <a:rPr lang="en-US" altLang="zh-CN" dirty="0"/>
              <a:t>Unity</a:t>
            </a:r>
            <a:r>
              <a:rPr lang="zh-CN" altLang="en-US" dirty="0"/>
              <a:t>和</a:t>
            </a:r>
            <a:r>
              <a:rPr lang="en-US" altLang="zh-CN" dirty="0"/>
              <a:t>Python</a:t>
            </a:r>
            <a:r>
              <a:rPr lang="zh-CN" altLang="en-US" dirty="0"/>
              <a:t>关联起来，</a:t>
            </a:r>
            <a:endParaRPr lang="en-US" altLang="zh-CN" dirty="0"/>
          </a:p>
          <a:p>
            <a:r>
              <a:rPr lang="zh-CN" altLang="en-US" dirty="0"/>
              <a:t>实现</a:t>
            </a:r>
            <a:r>
              <a:rPr lang="en-US" altLang="zh-CN" dirty="0"/>
              <a:t>Unity</a:t>
            </a:r>
            <a:r>
              <a:rPr lang="zh-CN" altLang="en-US" dirty="0"/>
              <a:t>和</a:t>
            </a:r>
            <a:r>
              <a:rPr lang="en-US" altLang="zh-CN" dirty="0"/>
              <a:t>Python</a:t>
            </a:r>
            <a:r>
              <a:rPr lang="zh-CN" altLang="en-US" dirty="0"/>
              <a:t>的交互。在这部分工作中，我们尝试了两种方案。</a:t>
            </a:r>
            <a:endParaRPr lang="en-US" altLang="zh-CN" dirty="0"/>
          </a:p>
          <a:p>
            <a:r>
              <a:rPr lang="zh-CN" altLang="en-US" dirty="0"/>
              <a:t>第一种方案是直接在</a:t>
            </a:r>
            <a:r>
              <a:rPr lang="en-US" altLang="zh-CN" dirty="0"/>
              <a:t>Unity</a:t>
            </a:r>
            <a:r>
              <a:rPr lang="zh-CN" altLang="en-US" dirty="0"/>
              <a:t>中调用</a:t>
            </a:r>
            <a:r>
              <a:rPr lang="en-US" altLang="zh-CN" dirty="0"/>
              <a:t>Python</a:t>
            </a:r>
            <a:r>
              <a:rPr lang="zh-CN" altLang="en-US" dirty="0"/>
              <a:t>脚本，我们发现这种方案会产生明显的卡顿，影响用户观看。</a:t>
            </a:r>
            <a:endParaRPr lang="en-US" altLang="zh-CN" dirty="0"/>
          </a:p>
          <a:p>
            <a:r>
              <a:rPr lang="zh-CN" altLang="en-US" dirty="0"/>
              <a:t>于是我们采用了第二种方案，在</a:t>
            </a:r>
            <a:r>
              <a:rPr lang="en-US" altLang="zh-CN" dirty="0"/>
              <a:t>Unity</a:t>
            </a:r>
            <a:r>
              <a:rPr lang="zh-CN" altLang="en-US" dirty="0"/>
              <a:t>和</a:t>
            </a:r>
            <a:r>
              <a:rPr lang="en-US" altLang="zh-CN" dirty="0"/>
              <a:t>Python</a:t>
            </a:r>
            <a:r>
              <a:rPr lang="zh-CN" altLang="en-US" dirty="0"/>
              <a:t>之间建立</a:t>
            </a:r>
            <a:r>
              <a:rPr lang="en-US" altLang="zh-CN" dirty="0"/>
              <a:t>Socket</a:t>
            </a:r>
            <a:r>
              <a:rPr lang="zh-CN" altLang="en-US" dirty="0"/>
              <a:t>通信。我们将</a:t>
            </a:r>
            <a:r>
              <a:rPr lang="en-US" altLang="zh-CN" dirty="0"/>
              <a:t>Python</a:t>
            </a:r>
            <a:r>
              <a:rPr lang="zh-CN" altLang="en-US" dirty="0"/>
              <a:t>作为服务端，</a:t>
            </a:r>
            <a:r>
              <a:rPr lang="en-US" altLang="zh-CN" dirty="0"/>
              <a:t>Unity</a:t>
            </a:r>
            <a:r>
              <a:rPr lang="zh-CN" altLang="en-US" dirty="0"/>
              <a:t>作为客户端，</a:t>
            </a:r>
            <a:endParaRPr lang="en-US" altLang="zh-CN" dirty="0"/>
          </a:p>
          <a:p>
            <a:r>
              <a:rPr lang="zh-CN" altLang="en-US" dirty="0"/>
              <a:t>客户端向服务端发送前</a:t>
            </a:r>
            <a:r>
              <a:rPr lang="en-US" altLang="zh-CN" dirty="0"/>
              <a:t>5</a:t>
            </a:r>
            <a:r>
              <a:rPr lang="zh-CN" altLang="en-US" dirty="0"/>
              <a:t>条摄像头信息，服务端基于这些信息进行预测后，将预测得到的下一关建帧信息发送给客户端。</a:t>
            </a:r>
            <a:endParaRPr lang="en-US" altLang="zh-CN" dirty="0"/>
          </a:p>
          <a:p>
            <a:r>
              <a:rPr lang="zh-CN" altLang="en-US" dirty="0"/>
              <a:t>通过这种方式，仅需建立连接时加载一次神经网络，不会产生延迟卡顿。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510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客户端得到服务端发来的预测数据后，需要根据预测的数据对资源进行预加载。</a:t>
            </a:r>
            <a:endParaRPr kumimoji="1" lang="en-US" altLang="zh-CN" dirty="0"/>
          </a:p>
          <a:p>
            <a:r>
              <a:rPr kumimoji="1" lang="zh-CN" altLang="en-US" dirty="0"/>
              <a:t>首先需要判断哪些物体需要预加载。我们设置了一个副摄像头，位置与用户操控的主摄像头一致，但旋转角度不同，副摄像头的角度为预测得到的视角。</a:t>
            </a:r>
            <a:endParaRPr kumimoji="1" lang="en-US" altLang="zh-CN" dirty="0"/>
          </a:p>
          <a:p>
            <a:r>
              <a:rPr kumimoji="1" lang="zh-CN" altLang="en-US" dirty="0"/>
              <a:t>如果物体处于主摄像头或副摄像头的视角范围内，系统就认为该物体需要被加载。模型的动态加载通过</a:t>
            </a:r>
            <a:r>
              <a:rPr kumimoji="1" lang="en-US" altLang="zh-CN" dirty="0" err="1"/>
              <a:t>Resources.load</a:t>
            </a:r>
            <a:r>
              <a:rPr kumimoji="1" lang="zh-CN" altLang="en-US" dirty="0"/>
              <a:t>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039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以上是本课题的研究内容与方法。接下来对课题所取得的成果进行展示。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693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首先展示一下系统对用户视角的预测结果。如视频中所示，</a:t>
            </a:r>
            <a:r>
              <a:rPr kumimoji="1" lang="zh-CN" altLang="en-US" sz="1200" dirty="0"/>
              <a:t>黄色为主摄像头视锥边框，红色为副摄像头视锥边框，当用户转动主摄像头时，副摄像头也会实时转动，且副摄像头的角度为用户下一帧观看角度。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根据我们的设置，系统将处于黄色或红色视锥中的物体加载到画面上。这样，当主摄像头旋转到预测的角度时，对应的物体已经被提前加载出来了，从而不会影响用户的观看。</a:t>
            </a: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298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接下来将展示两段视频，可以更直观地看出视线预测对用户观看的影响。这是没有添加视线预测功能的效果。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可以看到，画面上物体的出现有一定的延迟，只有当用户视角移动到相应区域才加载出该区域对应的资源。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3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这是添加预测功能后的观看效果。可以看到，用户观看区域的物体已经被提前加载到画面上，消除了之前延迟造成的影响，可以给用户带来良好的观看体验。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25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最后总结一下本小组的工作。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141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本小组实现了一个基于视线预测的资源预加载系统，系统包含客户端和服务端两部分，分别采用</a:t>
            </a:r>
            <a:r>
              <a:rPr lang="en-US" altLang="zh-CN" dirty="0"/>
              <a:t>Unity</a:t>
            </a:r>
            <a:r>
              <a:rPr lang="zh-CN" altLang="en-US" dirty="0"/>
              <a:t>和</a:t>
            </a:r>
            <a:r>
              <a:rPr lang="en-US" altLang="zh-CN" dirty="0"/>
              <a:t>Python</a:t>
            </a:r>
            <a:r>
              <a:rPr lang="zh-CN" altLang="en-US" dirty="0"/>
              <a:t>实现。我们建立了一个</a:t>
            </a:r>
            <a:r>
              <a:rPr lang="en-US" altLang="zh-CN" dirty="0"/>
              <a:t>3D</a:t>
            </a:r>
            <a:r>
              <a:rPr lang="zh-CN" altLang="en-US" dirty="0"/>
              <a:t>全景场景来对</a:t>
            </a:r>
            <a:r>
              <a:rPr lang="en-US" altLang="zh-CN" dirty="0"/>
              <a:t>VR</a:t>
            </a:r>
            <a:r>
              <a:rPr lang="zh-CN" altLang="en-US" dirty="0"/>
              <a:t>应用进行模拟，用户通过键盘来调整视角。系统利用服务端的预测结果来对场景的资源进行预加载，不仅能节约能耗，也能给用户带来良好的观看体验。此外，本系统部署在笔记本电脑上，不需要额外的硬件设备，具有良好的的应用性和可移植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97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09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本次汇报主要分为四个部分，第一部分介绍课题的研究背景与动机，第二部分阐述本小组的研究内容与方法，第三部分展示项目成果，最后进行总结。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04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首先介绍本课题的研究背景与动机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94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/>
              <a:t>随着</a:t>
            </a:r>
            <a:r>
              <a:rPr kumimoji="1" lang="en-US" altLang="zh-CN" sz="1200" dirty="0"/>
              <a:t>VR</a:t>
            </a:r>
            <a:r>
              <a:rPr kumimoji="1" lang="zh-CN" altLang="en-US" sz="1200" dirty="0"/>
              <a:t>技术的发展，近年来市场上诞生了许多</a:t>
            </a:r>
            <a:r>
              <a:rPr kumimoji="1" lang="en-US" altLang="zh-CN" sz="1200" dirty="0"/>
              <a:t>VR</a:t>
            </a:r>
            <a:r>
              <a:rPr kumimoji="1" lang="zh-CN" altLang="en-US" sz="1200" dirty="0"/>
              <a:t>应用，其中，大多数应用都包含</a:t>
            </a:r>
            <a:r>
              <a:rPr kumimoji="1" lang="en-US" altLang="zh-CN" sz="1200" dirty="0"/>
              <a:t>360</a:t>
            </a:r>
            <a:r>
              <a:rPr kumimoji="1" lang="zh-CN" altLang="en-US" sz="1200" dirty="0"/>
              <a:t>度场景，用户可通过佩戴的头戴式设备自由地调整观看角度，产生不同的视觉体验。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zh-CN" altLang="en-US" sz="1200" dirty="0"/>
              <a:t>但是，</a:t>
            </a:r>
            <a:r>
              <a:rPr kumimoji="1" lang="en-US" altLang="zh-CN" sz="1200" dirty="0"/>
              <a:t>360</a:t>
            </a:r>
            <a:r>
              <a:rPr kumimoji="1" lang="zh-CN" altLang="en-US" sz="1200" dirty="0"/>
              <a:t>度场景的传输往往会消耗大量的带宽。研究表明，由于用户只会注意到当前视角之内的场景，大约有</a:t>
            </a:r>
            <a:r>
              <a:rPr kumimoji="1" lang="en-US" altLang="zh-CN" sz="1200" dirty="0"/>
              <a:t>80%</a:t>
            </a:r>
            <a:r>
              <a:rPr kumimoji="1" lang="zh-CN" altLang="en-US" sz="1200" dirty="0"/>
              <a:t>的带宽在传输的过程中被浪费。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zh-CN" altLang="en-US" sz="1200" dirty="0"/>
              <a:t>因此，如果可以对用户的视角进行预测，那么就可以只处理用户视角内的部分，来节约能耗。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zh-CN" altLang="en-US" sz="1200" dirty="0"/>
              <a:t>基于这个思想，本课题实现了一个模拟</a:t>
            </a:r>
            <a:r>
              <a:rPr kumimoji="1" lang="en-US" altLang="zh-CN" sz="1200" dirty="0"/>
              <a:t>VR</a:t>
            </a:r>
            <a:r>
              <a:rPr kumimoji="1" lang="zh-CN" altLang="en-US" sz="1200" dirty="0"/>
              <a:t>应用的基于视线预测资源预加载系统。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23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框架如图所示，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项目作为客户端，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项目作为服务端，客户端与服务端之间通过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进行通信。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在客户端，建立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场景，用户可以通过键盘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摄像头，系统每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帧记录一次摄像头的数据，发送给服务端。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在服务端，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建立一个基于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网络的视线预测模型，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将当前时刻的前五条摄像头记录输入到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神经网络中，输出预测的用户视角，并发送给客户端。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客户端接收到服务端传来的预测视角后，对在预测视角内的物体进行资源预加载。</a:t>
            </a:r>
            <a:endParaRPr kumimoji="1" lang="en-US" altLang="zh-CN" dirty="0">
              <a:effectLst/>
            </a:endParaRPr>
          </a:p>
          <a:p>
            <a:r>
              <a:rPr kumimoji="1" lang="zh-CN" altLang="en-US" dirty="0">
                <a:effectLst/>
              </a:rPr>
              <a:t>该系统部署在笔记本电脑上，不需要额外的硬件设备。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35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接下来阐述本课题的研究内容与方法。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681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首先，我们在</a:t>
            </a:r>
            <a:r>
              <a:rPr kumimoji="1" lang="en-US" altLang="zh-CN" dirty="0"/>
              <a:t>Unity</a:t>
            </a:r>
            <a:r>
              <a:rPr kumimoji="1" lang="zh-CN" altLang="en-US" dirty="0"/>
              <a:t>中搭建了一个学校图书馆主馆及周边的全景场景，包含建筑物、树木、马路等元素。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07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接下来，我们对摄像头数据进行采集。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摄像头数据的采集在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中完成。利用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Input.getAxis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得到坐标系数据，每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帧记录一次。选择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方法是希望改变方向时数值能平滑变化，帮助神经网络进行学习。选择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帧是因为相邻几帧摄像头参数变化不大。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320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接下来阐述本小组实现的视线预测模型。我们通过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搭建了一个基于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网络的视线预测模型。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网络是一种特殊的循环神经网络，能够学习长期依赖性，适合基于时间序列数据的预测。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由于摄像头位置固定不变，用户头部的运动仅涉及到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xyz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轴上的旋转。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我们将摄像头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轴的旋转角度输入到视线预测模型中，通过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网络输出预测的下一关键帧视角。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5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51070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91882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218172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00181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310115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6067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280480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552208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8264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13990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238278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F559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-39851" y="3468264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62473" y="4247146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1" y="4223083"/>
            <a:ext cx="4126833" cy="15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807080" y="3453063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796463" y="3441032"/>
            <a:ext cx="4419601" cy="12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73190" y="1880656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</a:rPr>
              <a:t>基于视线预测资源预加载</a:t>
            </a:r>
            <a:endParaRPr lang="zh-CN" altLang="en-US" sz="7200" spc="15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23724" y="3557717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组小组成员：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姚以真、符殊源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0800000">
            <a:off x="9550800" y="4375863"/>
            <a:ext cx="3196963" cy="3132367"/>
            <a:chOff x="-241322" y="-198407"/>
            <a:chExt cx="2400407" cy="2397341"/>
          </a:xfrm>
        </p:grpSpPr>
        <p:grpSp>
          <p:nvGrpSpPr>
            <p:cNvPr id="72" name="组合 71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 rot="5400000" flipV="1">
            <a:off x="-547085" y="-613131"/>
            <a:ext cx="3196963" cy="3132367"/>
            <a:chOff x="-241322" y="-198407"/>
            <a:chExt cx="2400407" cy="2397341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0F9B316-FA31-4B7A-8FCE-39DCA992735E}"/>
              </a:ext>
            </a:extLst>
          </p:cNvPr>
          <p:cNvSpPr txBox="1"/>
          <p:nvPr/>
        </p:nvSpPr>
        <p:spPr>
          <a:xfrm>
            <a:off x="847763" y="3515793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大作业汇报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808104"/>
      </p:ext>
    </p:extLst>
  </p:cSld>
  <p:clrMapOvr>
    <a:masterClrMapping/>
  </p:clrMapOvr>
  <p:transition advTm="1418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2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37659" y="47268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10053" y="339986"/>
            <a:ext cx="306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视线预测模型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EA9A08-7C52-814E-869E-D33402BA2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" t="7022" r="4961" b="5137"/>
          <a:stretch/>
        </p:blipFill>
        <p:spPr>
          <a:xfrm>
            <a:off x="7195094" y="2035207"/>
            <a:ext cx="4768644" cy="3513448"/>
          </a:xfrm>
          <a:prstGeom prst="rect">
            <a:avLst/>
          </a:prstGeom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2EEA6674-2BC1-F44D-88DC-19695FF8677A}"/>
              </a:ext>
            </a:extLst>
          </p:cNvPr>
          <p:cNvSpPr txBox="1">
            <a:spLocks/>
          </p:cNvSpPr>
          <p:nvPr/>
        </p:nvSpPr>
        <p:spPr>
          <a:xfrm>
            <a:off x="455824" y="1362074"/>
            <a:ext cx="6608829" cy="51553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dirty="0"/>
              <a:t>基于采集的摄像头数据集事先对模型进行训练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系统运行期间，利用训练好的模型，根据当前时刻前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帧记录的摄像头角度，预测当前时刻的视角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结果（以</a:t>
            </a:r>
            <a:r>
              <a:rPr kumimoji="1" lang="en-US" altLang="zh-CN" sz="2400" dirty="0"/>
              <a:t>y</a:t>
            </a:r>
            <a:r>
              <a:rPr kumimoji="1" lang="zh-CN" altLang="en-US" sz="2400" dirty="0"/>
              <a:t>轴为例）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横坐标为时间，纵坐标为角度（经归一化），蓝色曲线为真实值，红色曲线为预测值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两条曲线的趋势较为吻合，说明预测结果达到较高准确度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56234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4037" y="440978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4279403" y="348415"/>
            <a:ext cx="352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Unity</a:t>
            </a:r>
            <a:r>
              <a:rPr lang="zh-CN" altLang="en-US" sz="20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与</a:t>
            </a:r>
            <a:r>
              <a:rPr lang="en" altLang="zh-CN" sz="20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Python</a:t>
            </a:r>
            <a:r>
              <a:rPr lang="zh-CN" altLang="en-US" sz="20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交互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8B1DEB4C-E859-194C-AF0B-F289437A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256" y="889554"/>
            <a:ext cx="5711686" cy="55274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sz="2000" dirty="0"/>
              <a:t>方案一：直接在</a:t>
            </a:r>
            <a:r>
              <a:rPr kumimoji="1" lang="en-US" altLang="zh-CN" sz="2000" dirty="0"/>
              <a:t>Unity</a:t>
            </a:r>
            <a:r>
              <a:rPr kumimoji="1" lang="zh-CN" altLang="en-US" sz="2000" dirty="0"/>
              <a:t>中调用</a:t>
            </a:r>
            <a:r>
              <a:rPr kumimoji="1" lang="en-US" altLang="zh-CN" sz="2000" dirty="0"/>
              <a:t>Python</a:t>
            </a:r>
            <a:r>
              <a:rPr kumimoji="1" lang="zh-CN" altLang="en-US" sz="2000" dirty="0"/>
              <a:t>脚本</a:t>
            </a:r>
            <a:endParaRPr kumimoji="1" lang="en-US" altLang="zh-CN" sz="2000" dirty="0"/>
          </a:p>
          <a:p>
            <a:pPr lvl="1">
              <a:lnSpc>
                <a:spcPct val="100000"/>
              </a:lnSpc>
            </a:pPr>
            <a:r>
              <a:rPr kumimoji="1" lang="zh-CN" altLang="en-US" sz="1800" dirty="0"/>
              <a:t>每次预测都需要重新加载神经网络和网络参数，卡顿严重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方案二：建立</a:t>
            </a:r>
            <a:r>
              <a:rPr kumimoji="1" lang="en-US" altLang="zh-CN" sz="2000" dirty="0"/>
              <a:t>Socket</a:t>
            </a:r>
            <a:r>
              <a:rPr kumimoji="1" lang="zh-CN" altLang="en-US" sz="2000" dirty="0"/>
              <a:t>通信</a:t>
            </a:r>
            <a:endParaRPr kumimoji="1" lang="en-US" altLang="zh-CN" sz="2000" dirty="0"/>
          </a:p>
          <a:p>
            <a:pPr lvl="1">
              <a:lnSpc>
                <a:spcPct val="100000"/>
              </a:lnSpc>
            </a:pPr>
            <a:r>
              <a:rPr kumimoji="1" lang="zh-CN" altLang="en-US" sz="1800" dirty="0"/>
              <a:t>使用</a:t>
            </a:r>
            <a:r>
              <a:rPr kumimoji="1" lang="en-US" altLang="zh-CN" sz="1800" dirty="0"/>
              <a:t>Python</a:t>
            </a:r>
            <a:r>
              <a:rPr kumimoji="1" lang="zh-CN" altLang="en-US" sz="1800" dirty="0"/>
              <a:t>搭建服务端，使用</a:t>
            </a:r>
            <a:r>
              <a:rPr kumimoji="1" lang="en-US" altLang="zh-CN" sz="1800" dirty="0"/>
              <a:t>python</a:t>
            </a:r>
            <a:r>
              <a:rPr kumimoji="1" lang="zh-CN" altLang="en-US" sz="1800" dirty="0"/>
              <a:t>的</a:t>
            </a:r>
            <a:r>
              <a:rPr kumimoji="1" lang="en-US" altLang="zh-CN" sz="1800" dirty="0"/>
              <a:t>socket</a:t>
            </a:r>
            <a:r>
              <a:rPr kumimoji="1" lang="zh-CN" altLang="en-US" sz="1800" dirty="0"/>
              <a:t>库</a:t>
            </a:r>
            <a:endParaRPr kumimoji="1" lang="en-US" altLang="zh-CN" sz="18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400" dirty="0"/>
              <a:t>创建</a:t>
            </a:r>
            <a:r>
              <a:rPr kumimoji="1" lang="en" altLang="zh-CN" sz="1400" dirty="0" err="1"/>
              <a:t>ServerSocket</a:t>
            </a:r>
            <a:r>
              <a:rPr kumimoji="1" lang="zh-CN" altLang="en-US" sz="1400" dirty="0"/>
              <a:t>对象，绑定监听的端口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400" dirty="0"/>
              <a:t>调用</a:t>
            </a:r>
            <a:r>
              <a:rPr kumimoji="1" lang="en" altLang="zh-CN" sz="1400" dirty="0"/>
              <a:t>accept()</a:t>
            </a:r>
            <a:r>
              <a:rPr kumimoji="1" lang="zh-CN" altLang="en-US" sz="1400" dirty="0"/>
              <a:t>方法监听客户端的请求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400" dirty="0"/>
              <a:t>连接建立后，通过输入流读取客户端发送的前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帧信息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400" dirty="0"/>
              <a:t>通过输出流向客户端发送预测的下一个关键帧信息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400" dirty="0"/>
              <a:t>关闭相关资源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en-US" altLang="zh-CN" sz="1800" dirty="0"/>
              <a:t>Unity</a:t>
            </a:r>
            <a:r>
              <a:rPr kumimoji="1" lang="zh-CN" altLang="en-US" sz="1800" dirty="0"/>
              <a:t>作为客户端，使用</a:t>
            </a:r>
            <a:r>
              <a:rPr kumimoji="1" lang="en-US" altLang="zh-CN" sz="1800" dirty="0"/>
              <a:t>C#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System.Net.Sockets</a:t>
            </a:r>
            <a:r>
              <a:rPr kumimoji="1" lang="zh-CN" altLang="en-US" sz="1800" dirty="0"/>
              <a:t>库</a:t>
            </a:r>
            <a:endParaRPr kumimoji="1" lang="en-US" altLang="zh-CN" sz="18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400" dirty="0"/>
              <a:t>创建</a:t>
            </a:r>
            <a:r>
              <a:rPr kumimoji="1" lang="en" altLang="zh-CN" sz="1400" dirty="0"/>
              <a:t>Socket</a:t>
            </a:r>
            <a:r>
              <a:rPr kumimoji="1" lang="zh-CN" altLang="en-US" sz="1400" dirty="0"/>
              <a:t>对象，指明需要连接的服务器的地址和端号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400" dirty="0"/>
              <a:t>连接建立后，通过输出流向服务器发送前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帧信息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400" dirty="0"/>
              <a:t>通过输出流获取网络预测的下一关键帧信息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zh-CN" altLang="en-US" sz="1400" dirty="0"/>
              <a:t>关闭相关资源</a:t>
            </a:r>
            <a:endParaRPr kumimoji="1" lang="en-US" altLang="zh-CN" sz="14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仅需建立连接时加载神经网络模型和网络参数，传输流畅，无延迟卡顿</a:t>
            </a:r>
            <a:endParaRPr kumimoji="1" lang="en-US" altLang="zh-CN" sz="2000" dirty="0"/>
          </a:p>
          <a:p>
            <a:pPr lvl="1">
              <a:lnSpc>
                <a:spcPct val="100000"/>
              </a:lnSpc>
            </a:pPr>
            <a:endParaRPr kumimoji="1" lang="en-US" altLang="zh-CN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7E2A02-FE78-924C-BADF-5FD746868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3234" r="2984" b="2220"/>
          <a:stretch/>
        </p:blipFill>
        <p:spPr bwMode="auto">
          <a:xfrm>
            <a:off x="6727720" y="1641799"/>
            <a:ext cx="5181600" cy="443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6243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64DA8-9886-C549-87F1-C1039269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95" y="822818"/>
            <a:ext cx="10515600" cy="571003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sz="2400" dirty="0"/>
              <a:t>判断物体是否需要预加载：</a:t>
            </a:r>
            <a:endParaRPr kumimoji="1" lang="en-US" altLang="zh-CN" sz="2400" dirty="0"/>
          </a:p>
          <a:p>
            <a:pPr lvl="1">
              <a:lnSpc>
                <a:spcPct val="200000"/>
              </a:lnSpc>
            </a:pPr>
            <a:r>
              <a:rPr kumimoji="1" lang="zh-CN" altLang="en-US" sz="2000" dirty="0"/>
              <a:t>设置一个副摄像头，位置与主摄像头一致，旋转角度设为预测得到的视角</a:t>
            </a:r>
            <a:endParaRPr kumimoji="1" lang="en-US" altLang="zh-CN" sz="2000" dirty="0"/>
          </a:p>
          <a:p>
            <a:pPr lvl="1">
              <a:lnSpc>
                <a:spcPct val="200000"/>
              </a:lnSpc>
            </a:pPr>
            <a:r>
              <a:rPr kumimoji="1" lang="zh-CN" altLang="en-US" sz="2000" dirty="0"/>
              <a:t>黄色为主摄像头视锥边框，红色为副摄像头视锥边框</a:t>
            </a:r>
            <a:endParaRPr kumimoji="1" lang="en-US" altLang="zh-CN" sz="2000" dirty="0"/>
          </a:p>
          <a:p>
            <a:pPr lvl="1">
              <a:lnSpc>
                <a:spcPct val="200000"/>
              </a:lnSpc>
            </a:pPr>
            <a:r>
              <a:rPr kumimoji="1" lang="zh-CN" altLang="en-US" sz="2000" dirty="0"/>
              <a:t>如果物体处于主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副摄像头视角内，系统对其进行加载</a:t>
            </a:r>
            <a:endParaRPr kumimoji="1" lang="en-US" altLang="zh-CN" sz="2000" dirty="0"/>
          </a:p>
          <a:p>
            <a:pPr>
              <a:lnSpc>
                <a:spcPct val="200000"/>
              </a:lnSpc>
            </a:pPr>
            <a:r>
              <a:rPr kumimoji="1" lang="zh-CN" altLang="en-US" sz="2400" dirty="0"/>
              <a:t>预加载方式：</a:t>
            </a:r>
            <a:endParaRPr kumimoji="1" lang="en-US" altLang="zh-CN" sz="2400" dirty="0"/>
          </a:p>
          <a:p>
            <a:pPr lvl="1">
              <a:lnSpc>
                <a:spcPct val="200000"/>
              </a:lnSpc>
            </a:pPr>
            <a:r>
              <a:rPr kumimoji="1" lang="zh-CN" altLang="en-US" sz="2000" dirty="0"/>
              <a:t>利用</a:t>
            </a:r>
            <a:r>
              <a:rPr lang="en" altLang="zh-CN" sz="2000" dirty="0" err="1"/>
              <a:t>Resources.Load</a:t>
            </a:r>
            <a:r>
              <a:rPr lang="zh-CN" altLang="en" sz="2000" dirty="0"/>
              <a:t>实现</a:t>
            </a:r>
            <a:r>
              <a:rPr lang="zh-CN" altLang="en-US" sz="2000" dirty="0"/>
              <a:t>模型的动态加载</a:t>
            </a:r>
            <a:endParaRPr kumimoji="1" lang="en-US" altLang="zh-CN" sz="1800" dirty="0"/>
          </a:p>
          <a:p>
            <a:pPr lvl="1">
              <a:lnSpc>
                <a:spcPct val="200000"/>
              </a:lnSpc>
            </a:pPr>
            <a:endParaRPr kumimoji="1" lang="en-US" altLang="zh-CN" sz="2000" dirty="0"/>
          </a:p>
          <a:p>
            <a:pPr lvl="1">
              <a:lnSpc>
                <a:spcPct val="200000"/>
              </a:lnSpc>
            </a:pPr>
            <a:endParaRPr kumimoji="1" lang="en-US" altLang="zh-CN" sz="20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46EE4A-7EB0-674E-8C54-D05FFC53ED12}"/>
              </a:ext>
            </a:extLst>
          </p:cNvPr>
          <p:cNvGrpSpPr/>
          <p:nvPr/>
        </p:nvGrpSpPr>
        <p:grpSpPr>
          <a:xfrm>
            <a:off x="2334257" y="472683"/>
            <a:ext cx="7116682" cy="166589"/>
            <a:chOff x="2339067" y="457843"/>
            <a:chExt cx="7116682" cy="16658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F071167-CA77-4F4C-8701-47C1BD52BE43}"/>
                </a:ext>
              </a:extLst>
            </p:cNvPr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E700E67-1391-7B4E-A834-D1FF4AC06B2E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26FF173-5BAD-EE43-97C5-F1A5B7B574C6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DEEC0C1-BE91-5B4E-8BE2-F05779423B53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3DD3086-3585-734E-8C23-AB250F79F54A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6AED068-66AE-AF4E-90BA-167562AB69D3}"/>
                </a:ext>
              </a:extLst>
            </p:cNvPr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6D64150-3029-8646-BB45-1D915DC449EA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FF76B94-4FFC-A04F-8E17-FA7EFE1FDC3E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380013A-E12C-194F-90D2-A74426EB5CF1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01AAD53-58AA-CA40-BF95-89505A8706DC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CA750-856C-494B-8100-DB679EB1836A}"/>
              </a:ext>
            </a:extLst>
          </p:cNvPr>
          <p:cNvSpPr txBox="1"/>
          <p:nvPr/>
        </p:nvSpPr>
        <p:spPr>
          <a:xfrm>
            <a:off x="4838464" y="325146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资源预加载</a:t>
            </a:r>
          </a:p>
        </p:txBody>
      </p:sp>
      <p:pic>
        <p:nvPicPr>
          <p:cNvPr id="20" name="图片 19" descr="图片包含 桌子, 街道, 水, 交通&#10;&#10;描述已自动生成">
            <a:extLst>
              <a:ext uri="{FF2B5EF4-FFF2-40B4-BE49-F238E27FC236}">
                <a16:creationId xmlns:a16="http://schemas.microsoft.com/office/drawing/2014/main" id="{3A816AA6-2C89-4B31-B120-84536640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08058"/>
            <a:ext cx="5728950" cy="24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4371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74236" y="1074509"/>
            <a:ext cx="7793847" cy="4708981"/>
            <a:chOff x="3125165" y="868100"/>
            <a:chExt cx="737701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8F5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8186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成果展示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3850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346EE4A-7EB0-674E-8C54-D05FFC53ED12}"/>
              </a:ext>
            </a:extLst>
          </p:cNvPr>
          <p:cNvGrpSpPr/>
          <p:nvPr/>
        </p:nvGrpSpPr>
        <p:grpSpPr>
          <a:xfrm>
            <a:off x="2537659" y="524128"/>
            <a:ext cx="7116682" cy="166589"/>
            <a:chOff x="2339067" y="457843"/>
            <a:chExt cx="7116682" cy="16658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F071167-CA77-4F4C-8701-47C1BD52BE43}"/>
                </a:ext>
              </a:extLst>
            </p:cNvPr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E700E67-1391-7B4E-A834-D1FF4AC06B2E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26FF173-5BAD-EE43-97C5-F1A5B7B574C6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DEEC0C1-BE91-5B4E-8BE2-F05779423B53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3DD3086-3585-734E-8C23-AB250F79F54A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6AED068-66AE-AF4E-90BA-167562AB69D3}"/>
                </a:ext>
              </a:extLst>
            </p:cNvPr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6D64150-3029-8646-BB45-1D915DC449EA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FF76B94-4FFC-A04F-8E17-FA7EFE1FDC3E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380013A-E12C-194F-90D2-A74426EB5CF1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01AAD53-58AA-CA40-BF95-89505A8706DC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CA750-856C-494B-8100-DB679EB1836A}"/>
              </a:ext>
            </a:extLst>
          </p:cNvPr>
          <p:cNvSpPr txBox="1"/>
          <p:nvPr/>
        </p:nvSpPr>
        <p:spPr>
          <a:xfrm>
            <a:off x="5426586" y="3765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预测结果</a:t>
            </a:r>
          </a:p>
        </p:txBody>
      </p:sp>
      <p:pic>
        <p:nvPicPr>
          <p:cNvPr id="3" name="预测后.mp4" descr="预测后.mp4">
            <a:hlinkClick r:id="" action="ppaction://media"/>
            <a:extLst>
              <a:ext uri="{FF2B5EF4-FFF2-40B4-BE49-F238E27FC236}">
                <a16:creationId xmlns:a16="http://schemas.microsoft.com/office/drawing/2014/main" id="{5D5955EA-ABD4-F84A-A78E-0D2E4DB31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4310" y="1153775"/>
            <a:ext cx="9743380" cy="48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27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5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346EE4A-7EB0-674E-8C54-D05FFC53ED12}"/>
              </a:ext>
            </a:extLst>
          </p:cNvPr>
          <p:cNvGrpSpPr/>
          <p:nvPr/>
        </p:nvGrpSpPr>
        <p:grpSpPr>
          <a:xfrm>
            <a:off x="2537658" y="507741"/>
            <a:ext cx="7116682" cy="166589"/>
            <a:chOff x="2339067" y="457843"/>
            <a:chExt cx="7116682" cy="16658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F071167-CA77-4F4C-8701-47C1BD52BE43}"/>
                </a:ext>
              </a:extLst>
            </p:cNvPr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E700E67-1391-7B4E-A834-D1FF4AC06B2E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26FF173-5BAD-EE43-97C5-F1A5B7B574C6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DEEC0C1-BE91-5B4E-8BE2-F05779423B53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3DD3086-3585-734E-8C23-AB250F79F54A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6AED068-66AE-AF4E-90BA-167562AB69D3}"/>
                </a:ext>
              </a:extLst>
            </p:cNvPr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6D64150-3029-8646-BB45-1D915DC449EA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FF76B94-4FFC-A04F-8E17-FA7EFE1FDC3E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380013A-E12C-194F-90D2-A74426EB5CF1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01AAD53-58AA-CA40-BF95-89505A8706DC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CA750-856C-494B-8100-DB679EB1836A}"/>
              </a:ext>
            </a:extLst>
          </p:cNvPr>
          <p:cNvSpPr txBox="1"/>
          <p:nvPr/>
        </p:nvSpPr>
        <p:spPr>
          <a:xfrm>
            <a:off x="5426586" y="360204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预测前</a:t>
            </a:r>
          </a:p>
        </p:txBody>
      </p:sp>
      <p:pic>
        <p:nvPicPr>
          <p:cNvPr id="18" name="屏幕录制2021-05-23 下午12.43.50.mov" descr="屏幕录制2021-05-23 下午12.43.50.mov">
            <a:hlinkClick r:id="" action="ppaction://media"/>
            <a:extLst>
              <a:ext uri="{FF2B5EF4-FFF2-40B4-BE49-F238E27FC236}">
                <a16:creationId xmlns:a16="http://schemas.microsoft.com/office/drawing/2014/main" id="{A38D2D68-A2DA-9C4B-9C1C-B833C1E83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748" y="1270138"/>
            <a:ext cx="9920504" cy="50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198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346EE4A-7EB0-674E-8C54-D05FFC53ED12}"/>
              </a:ext>
            </a:extLst>
          </p:cNvPr>
          <p:cNvGrpSpPr/>
          <p:nvPr/>
        </p:nvGrpSpPr>
        <p:grpSpPr>
          <a:xfrm>
            <a:off x="2537659" y="524128"/>
            <a:ext cx="7116682" cy="166589"/>
            <a:chOff x="2339067" y="457843"/>
            <a:chExt cx="7116682" cy="16658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F071167-CA77-4F4C-8701-47C1BD52BE43}"/>
                </a:ext>
              </a:extLst>
            </p:cNvPr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E700E67-1391-7B4E-A834-D1FF4AC06B2E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26FF173-5BAD-EE43-97C5-F1A5B7B574C6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DEEC0C1-BE91-5B4E-8BE2-F05779423B53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3DD3086-3585-734E-8C23-AB250F79F54A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6AED068-66AE-AF4E-90BA-167562AB69D3}"/>
                </a:ext>
              </a:extLst>
            </p:cNvPr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6D64150-3029-8646-BB45-1D915DC449EA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FF76B94-4FFC-A04F-8E17-FA7EFE1FDC3E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380013A-E12C-194F-90D2-A74426EB5CF1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01AAD53-58AA-CA40-BF95-89505A8706DC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CA750-856C-494B-8100-DB679EB1836A}"/>
              </a:ext>
            </a:extLst>
          </p:cNvPr>
          <p:cNvSpPr txBox="1"/>
          <p:nvPr/>
        </p:nvSpPr>
        <p:spPr>
          <a:xfrm>
            <a:off x="5426586" y="376591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预测后</a:t>
            </a:r>
          </a:p>
        </p:txBody>
      </p:sp>
      <p:pic>
        <p:nvPicPr>
          <p:cNvPr id="2" name="预测后.mp4" descr="预测后.mp4">
            <a:hlinkClick r:id="" action="ppaction://media"/>
            <a:extLst>
              <a:ext uri="{FF2B5EF4-FFF2-40B4-BE49-F238E27FC236}">
                <a16:creationId xmlns:a16="http://schemas.microsoft.com/office/drawing/2014/main" id="{9516C079-C202-2046-ABDE-8E9B62963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1259749"/>
            <a:ext cx="10058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82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48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63179" y="1074509"/>
            <a:ext cx="6732742" cy="4708981"/>
            <a:chOff x="3125165" y="868100"/>
            <a:chExt cx="6732742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1EF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1743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5151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7EC2B2-F8DD-9F4F-BA0C-D1C730652BE1}"/>
              </a:ext>
            </a:extLst>
          </p:cNvPr>
          <p:cNvGrpSpPr/>
          <p:nvPr/>
        </p:nvGrpSpPr>
        <p:grpSpPr>
          <a:xfrm>
            <a:off x="0" y="1339587"/>
            <a:ext cx="5673905" cy="4630268"/>
            <a:chOff x="0" y="931137"/>
            <a:chExt cx="6174417" cy="503871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8" r="19978"/>
            <a:stretch/>
          </p:blipFill>
          <p:spPr>
            <a:xfrm>
              <a:off x="999102" y="2101532"/>
              <a:ext cx="3695601" cy="3173779"/>
            </a:xfrm>
            <a:prstGeom prst="hexagon">
              <a:avLst/>
            </a:prstGeom>
          </p:spPr>
        </p:pic>
        <p:sp>
          <p:nvSpPr>
            <p:cNvPr id="15" name="六边形 14"/>
            <p:cNvSpPr/>
            <p:nvPr/>
          </p:nvSpPr>
          <p:spPr>
            <a:xfrm>
              <a:off x="4082716" y="4614902"/>
              <a:ext cx="1546456" cy="1354953"/>
            </a:xfrm>
            <a:prstGeom prst="hexagon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3751483"/>
              <a:ext cx="1233004" cy="1657027"/>
            </a:xfrm>
            <a:custGeom>
              <a:avLst/>
              <a:gdLst>
                <a:gd name="connsiteX0" fmla="*/ 0 w 1233004"/>
                <a:gd name="connsiteY0" fmla="*/ 0 h 1657027"/>
                <a:gd name="connsiteX1" fmla="*/ 818747 w 1233004"/>
                <a:gd name="connsiteY1" fmla="*/ 0 h 1657027"/>
                <a:gd name="connsiteX2" fmla="*/ 1233004 w 1233004"/>
                <a:gd name="connsiteY2" fmla="*/ 828514 h 1657027"/>
                <a:gd name="connsiteX3" fmla="*/ 818747 w 1233004"/>
                <a:gd name="connsiteY3" fmla="*/ 1657027 h 1657027"/>
                <a:gd name="connsiteX4" fmla="*/ 0 w 1233004"/>
                <a:gd name="connsiteY4" fmla="*/ 1657027 h 165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004" h="1657027">
                  <a:moveTo>
                    <a:pt x="0" y="0"/>
                  </a:moveTo>
                  <a:lnTo>
                    <a:pt x="818747" y="0"/>
                  </a:lnTo>
                  <a:lnTo>
                    <a:pt x="1233004" y="828514"/>
                  </a:lnTo>
                  <a:lnTo>
                    <a:pt x="818747" y="1657027"/>
                  </a:lnTo>
                  <a:lnTo>
                    <a:pt x="0" y="165702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737295" y="1734271"/>
              <a:ext cx="886317" cy="776561"/>
            </a:xfrm>
            <a:prstGeom prst="hexagon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4631639" y="2761940"/>
              <a:ext cx="1022530" cy="895907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936177" y="931137"/>
              <a:ext cx="1918084" cy="1680562"/>
              <a:chOff x="3936177" y="931137"/>
              <a:chExt cx="1918084" cy="1680562"/>
            </a:xfrm>
          </p:grpSpPr>
          <p:sp>
            <p:nvSpPr>
              <p:cNvPr id="20" name="六边形 19"/>
              <p:cNvSpPr/>
              <p:nvPr/>
            </p:nvSpPr>
            <p:spPr>
              <a:xfrm>
                <a:off x="3936177" y="931137"/>
                <a:ext cx="1918084" cy="1680562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382814" y="931137"/>
                <a:ext cx="1040524" cy="168056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5620397" y="3445714"/>
              <a:ext cx="554020" cy="485415"/>
              <a:chOff x="5620397" y="3445714"/>
              <a:chExt cx="554020" cy="485415"/>
            </a:xfrm>
          </p:grpSpPr>
          <p:sp>
            <p:nvSpPr>
              <p:cNvPr id="19" name="六边形 18"/>
              <p:cNvSpPr/>
              <p:nvPr/>
            </p:nvSpPr>
            <p:spPr>
              <a:xfrm>
                <a:off x="5620397" y="3445714"/>
                <a:ext cx="554020" cy="485414"/>
              </a:xfrm>
              <a:prstGeom prst="hexag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719194" y="3445715"/>
                <a:ext cx="334766" cy="48541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文本框 26"/>
          <p:cNvSpPr txBox="1"/>
          <p:nvPr/>
        </p:nvSpPr>
        <p:spPr>
          <a:xfrm>
            <a:off x="6140201" y="1159492"/>
            <a:ext cx="5517706" cy="512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基于视线预测的资源预加载系统</a:t>
            </a:r>
            <a:endParaRPr lang="en-US" altLang="zh-CN" sz="20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建立了一个包含</a:t>
            </a:r>
            <a:r>
              <a:rPr lang="zh-CN" altLang="zh-CN" dirty="0"/>
              <a:t>客户端和服务端两部分</a:t>
            </a:r>
            <a:r>
              <a:rPr lang="zh-CN" altLang="en-US" dirty="0"/>
              <a:t>的系统</a:t>
            </a:r>
            <a:r>
              <a:rPr lang="zh-CN" altLang="zh-CN" dirty="0"/>
              <a:t>。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客户端由</a:t>
            </a:r>
            <a:r>
              <a:rPr lang="en-US" altLang="zh-CN" dirty="0"/>
              <a:t>Unity</a:t>
            </a:r>
            <a:r>
              <a:rPr lang="zh-CN" altLang="zh-CN" dirty="0"/>
              <a:t>实现，</a:t>
            </a:r>
            <a:r>
              <a:rPr lang="zh-CN" altLang="en-US" dirty="0"/>
              <a:t>服务端由</a:t>
            </a:r>
            <a:r>
              <a:rPr lang="en-US" altLang="zh-CN" dirty="0"/>
              <a:t>Python</a:t>
            </a:r>
            <a:r>
              <a:rPr lang="zh-CN" altLang="en-US" dirty="0"/>
              <a:t>实现</a:t>
            </a:r>
            <a:r>
              <a:rPr lang="zh-CN" altLang="zh-CN" dirty="0"/>
              <a:t>。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系统</a:t>
            </a:r>
            <a:r>
              <a:rPr lang="zh-CN" altLang="en-US" dirty="0"/>
              <a:t>包含一个</a:t>
            </a:r>
            <a:r>
              <a:rPr lang="en-US" altLang="zh-CN" dirty="0"/>
              <a:t>3D</a:t>
            </a:r>
            <a:r>
              <a:rPr lang="zh-CN" altLang="en-US" dirty="0"/>
              <a:t>全景场景，用户可以通过键盘操作控制摄像头。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客户端将记录的摄像头数据传输到服务端，服务端对用户视角进行预测。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服务端将预测结果发送到客户端，对在预测视角内的物体进行预加载，给用户带来良好的观看体验，同时节约能耗。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本系统部署在笔记本电脑上，</a:t>
            </a:r>
            <a:r>
              <a:rPr lang="zh-CN" altLang="zh-CN" dirty="0"/>
              <a:t>不需要额外的硬件设备，具有良好的应用性和可移植性</a:t>
            </a:r>
            <a:r>
              <a:rPr lang="zh-CN" altLang="en-US" dirty="0"/>
              <a:t>。</a:t>
            </a:r>
            <a:r>
              <a:rPr lang="zh-CN" altLang="zh-CN" sz="1400" dirty="0"/>
              <a:t> 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F23072-501F-954A-A638-A98614A5CBCA}"/>
              </a:ext>
            </a:extLst>
          </p:cNvPr>
          <p:cNvSpPr txBox="1"/>
          <p:nvPr/>
        </p:nvSpPr>
        <p:spPr>
          <a:xfrm>
            <a:off x="5618946" y="3181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0815493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0A9A72-D521-4076-9852-2EF2959EF2A7}"/>
              </a:ext>
            </a:extLst>
          </p:cNvPr>
          <p:cNvSpPr txBox="1"/>
          <p:nvPr/>
        </p:nvSpPr>
        <p:spPr>
          <a:xfrm>
            <a:off x="5175696" y="296733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746792437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4594690" cy="6858000"/>
            <a:chOff x="0" y="0"/>
            <a:chExt cx="459469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4594690" cy="6858000"/>
              <a:chOff x="0" y="0"/>
              <a:chExt cx="4594690" cy="6858000"/>
            </a:xfrm>
          </p:grpSpPr>
          <p:sp>
            <p:nvSpPr>
              <p:cNvPr id="24" name="等腰三角形 23"/>
              <p:cNvSpPr/>
              <p:nvPr/>
            </p:nvSpPr>
            <p:spPr>
              <a:xfrm rot="5400000">
                <a:off x="3835529" y="2888903"/>
                <a:ext cx="815395" cy="70292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0" y="0"/>
                <a:ext cx="4027470" cy="6858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058238" y="1181528"/>
              <a:ext cx="2126751" cy="2126751"/>
            </a:xfrm>
            <a:prstGeom prst="ellipse">
              <a:avLst/>
            </a:prstGeom>
            <a:no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1071" y="4065580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spc="10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汇报大纲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611" y="4718952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dobe Caslon Pro Bold" panose="0205070206050A020403" pitchFamily="18" charset="0"/>
                  <a:ea typeface="Kozuka Gothic Pro B" panose="020B0800000000000000" pitchFamily="34" charset="-128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Adobe Caslon Pro Bold" panose="0205070206050A020403" pitchFamily="18" charset="0"/>
                <a:ea typeface="Kozuka Gothic Pro B" panose="020B0800000000000000" pitchFamily="34" charset="-128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flipH="1">
              <a:off x="722518" y="4925660"/>
              <a:ext cx="637650" cy="48248"/>
              <a:chOff x="2782883" y="4944533"/>
              <a:chExt cx="637650" cy="48248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16862" y="4925660"/>
              <a:ext cx="637650" cy="48248"/>
              <a:chOff x="2782883" y="4944533"/>
              <a:chExt cx="637650" cy="48248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72" y="1688386"/>
            <a:ext cx="1144283" cy="114428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646271" y="1205588"/>
            <a:ext cx="3653728" cy="668080"/>
            <a:chOff x="7288799" y="1218073"/>
            <a:chExt cx="3653728" cy="668080"/>
          </a:xfrm>
        </p:grpSpPr>
        <p:sp>
          <p:nvSpPr>
            <p:cNvPr id="29" name="椭圆 28"/>
            <p:cNvSpPr/>
            <p:nvPr/>
          </p:nvSpPr>
          <p:spPr>
            <a:xfrm>
              <a:off x="7288799" y="1218073"/>
              <a:ext cx="668080" cy="668080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03425" y="1317284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研究背景与动机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46271" y="2339244"/>
            <a:ext cx="3653728" cy="668080"/>
            <a:chOff x="7320088" y="2339244"/>
            <a:chExt cx="3653728" cy="668080"/>
          </a:xfrm>
        </p:grpSpPr>
        <p:sp>
          <p:nvSpPr>
            <p:cNvPr id="26" name="文本框 25"/>
            <p:cNvSpPr txBox="1"/>
            <p:nvPr/>
          </p:nvSpPr>
          <p:spPr>
            <a:xfrm>
              <a:off x="8634714" y="2442451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研究内容与方法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7320088" y="2339244"/>
              <a:ext cx="668080" cy="668080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02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46271" y="3537240"/>
            <a:ext cx="2730398" cy="668080"/>
            <a:chOff x="7320088" y="3537240"/>
            <a:chExt cx="2730398" cy="668080"/>
          </a:xfrm>
        </p:grpSpPr>
        <p:sp>
          <p:nvSpPr>
            <p:cNvPr id="27" name="文本框 26"/>
            <p:cNvSpPr txBox="1"/>
            <p:nvPr/>
          </p:nvSpPr>
          <p:spPr>
            <a:xfrm>
              <a:off x="8634714" y="364044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成果展示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7320088" y="3537240"/>
              <a:ext cx="668080" cy="668080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03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646271" y="4735236"/>
            <a:ext cx="2114845" cy="668080"/>
            <a:chOff x="7320088" y="4735236"/>
            <a:chExt cx="2114845" cy="668080"/>
          </a:xfrm>
        </p:grpSpPr>
        <p:sp>
          <p:nvSpPr>
            <p:cNvPr id="28" name="文本框 27"/>
            <p:cNvSpPr txBox="1"/>
            <p:nvPr/>
          </p:nvSpPr>
          <p:spPr>
            <a:xfrm>
              <a:off x="8634714" y="483844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7320088" y="4735236"/>
              <a:ext cx="668080" cy="668080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098837"/>
      </p:ext>
    </p:extLst>
  </p:cSld>
  <p:clrMapOvr>
    <a:masterClrMapping/>
  </p:clrMapOvr>
  <p:transition advTm="150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47714" y="1074509"/>
            <a:ext cx="6589920" cy="4708981"/>
            <a:chOff x="3967646" y="878374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6070285" y="2584880"/>
              <a:ext cx="333804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研究背景与动机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984817"/>
      </p:ext>
    </p:extLst>
  </p:cSld>
  <p:clrMapOvr>
    <a:masterClrMapping/>
  </p:clrMapOvr>
  <p:transition advTm="201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64DA8-9886-C549-87F1-C1039269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47" y="1000661"/>
            <a:ext cx="10515600" cy="55228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360</a:t>
            </a:r>
            <a:r>
              <a:rPr kumimoji="1" lang="zh-CN" altLang="en-US" sz="2400" dirty="0"/>
              <a:t>度全景场景在</a:t>
            </a:r>
            <a:r>
              <a:rPr kumimoji="1" lang="en-US" altLang="zh-CN" sz="2400" dirty="0"/>
              <a:t>VR</a:t>
            </a:r>
            <a:r>
              <a:rPr kumimoji="1" lang="zh-CN" altLang="en-US" sz="2400" dirty="0"/>
              <a:t>中有广泛应用，但其传输往往会消耗大量的带宽。研究表明，大约有</a:t>
            </a:r>
            <a:r>
              <a:rPr kumimoji="1" lang="en-US" altLang="zh-CN" sz="2400" dirty="0"/>
              <a:t>80%</a:t>
            </a:r>
            <a:r>
              <a:rPr kumimoji="1" lang="zh-CN" altLang="en-US" sz="2400" dirty="0"/>
              <a:t>的带宽在</a:t>
            </a:r>
            <a:r>
              <a:rPr kumimoji="1" lang="en-US" altLang="zh-CN" sz="2400" dirty="0"/>
              <a:t>360</a:t>
            </a:r>
            <a:r>
              <a:rPr kumimoji="1" lang="zh-CN" altLang="en-US" sz="2400" dirty="0"/>
              <a:t>度视频传输的过程中被浪费。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用户可以灵活的选择观看方向，只有处于用户视角部分的场景（</a:t>
            </a:r>
            <a:r>
              <a:rPr kumimoji="1" lang="en-US" altLang="zh-CN" sz="2400" dirty="0"/>
              <a:t>FOV</a:t>
            </a:r>
            <a:r>
              <a:rPr kumimoji="1" lang="zh-CN" altLang="en-US" sz="2400" dirty="0"/>
              <a:t>）会被用户观看到。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可以对用户视角进行预测，仅将处于视角内的部分进行高质量传输，以节约能耗。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本课题基于以上思想，实现了一个基于视线预测资源预加载的系统，模拟</a:t>
            </a:r>
            <a:r>
              <a:rPr kumimoji="1" lang="en-US" altLang="zh-CN" sz="2400" dirty="0"/>
              <a:t>VR</a:t>
            </a:r>
            <a:r>
              <a:rPr kumimoji="1" lang="zh-CN" altLang="en-US" sz="2400" dirty="0"/>
              <a:t>应用的</a:t>
            </a:r>
            <a:r>
              <a:rPr kumimoji="1" lang="en-US" altLang="zh-CN" sz="2400" dirty="0"/>
              <a:t>3D</a:t>
            </a:r>
            <a:r>
              <a:rPr kumimoji="1" lang="zh-CN" altLang="en-US" sz="2400" dirty="0"/>
              <a:t>全景场景，建立视线预测模型来对用户视角进行预测，通过对资源进行预加载的方式来节约能耗。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46EE4A-7EB0-674E-8C54-D05FFC53ED12}"/>
              </a:ext>
            </a:extLst>
          </p:cNvPr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F071167-CA77-4F4C-8701-47C1BD52BE43}"/>
                </a:ext>
              </a:extLst>
            </p:cNvPr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E700E67-1391-7B4E-A834-D1FF4AC06B2E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26FF173-5BAD-EE43-97C5-F1A5B7B574C6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DEEC0C1-BE91-5B4E-8BE2-F05779423B53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3DD3086-3585-734E-8C23-AB250F79F54A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6AED068-66AE-AF4E-90BA-167562AB69D3}"/>
                </a:ext>
              </a:extLst>
            </p:cNvPr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6D64150-3029-8646-BB45-1D915DC449EA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FF76B94-4FFC-A04F-8E17-FA7EFE1FDC3E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380013A-E12C-194F-90D2-A74426EB5CF1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01AAD53-58AA-CA40-BF95-89505A8706DC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CA750-856C-494B-8100-DB679EB1836A}"/>
              </a:ext>
            </a:extLst>
          </p:cNvPr>
          <p:cNvSpPr txBox="1"/>
          <p:nvPr/>
        </p:nvSpPr>
        <p:spPr>
          <a:xfrm>
            <a:off x="4364731" y="334502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研究背景与动机</a:t>
            </a:r>
          </a:p>
        </p:txBody>
      </p:sp>
    </p:spTree>
    <p:extLst>
      <p:ext uri="{BB962C8B-B14F-4D97-AF65-F5344CB8AC3E}">
        <p14:creationId xmlns:p14="http://schemas.microsoft.com/office/powerpoint/2010/main" val="33409573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346EE4A-7EB0-674E-8C54-D05FFC53ED12}"/>
              </a:ext>
            </a:extLst>
          </p:cNvPr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F071167-CA77-4F4C-8701-47C1BD52BE43}"/>
                </a:ext>
              </a:extLst>
            </p:cNvPr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E700E67-1391-7B4E-A834-D1FF4AC06B2E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26FF173-5BAD-EE43-97C5-F1A5B7B574C6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DEEC0C1-BE91-5B4E-8BE2-F05779423B53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3DD3086-3585-734E-8C23-AB250F79F54A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6AED068-66AE-AF4E-90BA-167562AB69D3}"/>
                </a:ext>
              </a:extLst>
            </p:cNvPr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6D64150-3029-8646-BB45-1D915DC449EA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FF76B94-4FFC-A04F-8E17-FA7EFE1FDC3E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380013A-E12C-194F-90D2-A74426EB5CF1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01AAD53-58AA-CA40-BF95-89505A8706DC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CA750-856C-494B-8100-DB679EB1836A}"/>
              </a:ext>
            </a:extLst>
          </p:cNvPr>
          <p:cNvSpPr txBox="1"/>
          <p:nvPr/>
        </p:nvSpPr>
        <p:spPr>
          <a:xfrm>
            <a:off x="5048885" y="29395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系统框架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ADDFC62-BE7B-0F44-8BA1-E352611BE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57" y="1267480"/>
            <a:ext cx="10318886" cy="51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22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14101" y="1074509"/>
            <a:ext cx="6589920" cy="4708981"/>
            <a:chOff x="3125165" y="868100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4F1F0"/>
              </a:solidFill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526094" y="2331587"/>
              <a:ext cx="46154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研究内容与方法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67041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64DA8-9886-C549-87F1-C1039269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95" y="822818"/>
            <a:ext cx="10515600" cy="5522837"/>
          </a:xfrm>
        </p:spPr>
        <p:txBody>
          <a:bodyPr/>
          <a:lstStyle/>
          <a:p>
            <a:endParaRPr kumimoji="1" lang="en-US" altLang="zh-CN" sz="2400" dirty="0"/>
          </a:p>
          <a:p>
            <a:r>
              <a:rPr kumimoji="1" lang="zh-CN" altLang="en-US" sz="2400" dirty="0"/>
              <a:t>在</a:t>
            </a:r>
            <a:r>
              <a:rPr kumimoji="1" lang="en-US" altLang="zh-CN" sz="2400" dirty="0"/>
              <a:t>Unity</a:t>
            </a:r>
            <a:r>
              <a:rPr kumimoji="1" lang="zh-CN" altLang="en-US" sz="2400" dirty="0"/>
              <a:t>中搭建</a:t>
            </a:r>
            <a:r>
              <a:rPr kumimoji="1" lang="en-US" altLang="zh-CN" sz="2400" dirty="0"/>
              <a:t>3D</a:t>
            </a:r>
            <a:r>
              <a:rPr kumimoji="1" lang="zh-CN" altLang="en-US" sz="2400" dirty="0"/>
              <a:t>全景场景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46EE4A-7EB0-674E-8C54-D05FFC53ED12}"/>
              </a:ext>
            </a:extLst>
          </p:cNvPr>
          <p:cNvGrpSpPr/>
          <p:nvPr/>
        </p:nvGrpSpPr>
        <p:grpSpPr>
          <a:xfrm>
            <a:off x="2537658" y="454272"/>
            <a:ext cx="7116682" cy="166589"/>
            <a:chOff x="2339067" y="457843"/>
            <a:chExt cx="7116682" cy="16658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F071167-CA77-4F4C-8701-47C1BD52BE43}"/>
                </a:ext>
              </a:extLst>
            </p:cNvPr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E700E67-1391-7B4E-A834-D1FF4AC06B2E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26FF173-5BAD-EE43-97C5-F1A5B7B574C6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DEEC0C1-BE91-5B4E-8BE2-F05779423B53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3DD3086-3585-734E-8C23-AB250F79F54A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6AED068-66AE-AF4E-90BA-167562AB69D3}"/>
                </a:ext>
              </a:extLst>
            </p:cNvPr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6D64150-3029-8646-BB45-1D915DC449EA}"/>
                  </a:ext>
                </a:extLst>
              </p:cNvPr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FF76B94-4FFC-A04F-8E17-FA7EFE1FDC3E}"/>
                  </a:ext>
                </a:extLst>
              </p:cNvPr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380013A-E12C-194F-90D2-A74426EB5CF1}"/>
                  </a:ext>
                </a:extLst>
              </p:cNvPr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01AAD53-58AA-CA40-BF95-89505A8706DC}"/>
                  </a:ext>
                </a:extLst>
              </p:cNvPr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CA750-856C-494B-8100-DB679EB1836A}"/>
              </a:ext>
            </a:extLst>
          </p:cNvPr>
          <p:cNvSpPr txBox="1"/>
          <p:nvPr/>
        </p:nvSpPr>
        <p:spPr>
          <a:xfrm>
            <a:off x="5234224" y="29034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场景构建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8519C07-33CD-C04E-987F-9CBCF0BC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55" y="2064955"/>
            <a:ext cx="5365750" cy="27373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CF4F8B8-492F-C044-8394-D284FCF5807B}"/>
              </a:ext>
            </a:extLst>
          </p:cNvPr>
          <p:cNvSpPr txBox="1"/>
          <p:nvPr/>
        </p:nvSpPr>
        <p:spPr>
          <a:xfrm>
            <a:off x="4894235" y="5157580"/>
            <a:ext cx="2403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  <a:highlight>
                  <a:srgbClr val="2F5597"/>
                </a:highlight>
              </a:rPr>
              <a:t> 图书馆主馆及周边  </a:t>
            </a:r>
            <a:endParaRPr kumimoji="1" lang="en-US" altLang="zh-CN" sz="2000" b="1" dirty="0">
              <a:solidFill>
                <a:schemeClr val="bg1"/>
              </a:solidFill>
              <a:highlight>
                <a:srgbClr val="2F5597"/>
              </a:highlight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2C01814-8849-844C-BB77-D3D34E6D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5" y="2081138"/>
            <a:ext cx="5264150" cy="27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281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31699" y="482039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4645976" y="347483"/>
            <a:ext cx="2888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摄像头数据采集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8B1DEB4C-E859-194C-AF0B-F289437A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99" y="1008287"/>
            <a:ext cx="7637087" cy="29977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采集摄像头数据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摄像头位置固定不动，通过键盘移动摄像头方向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" sz="2000" dirty="0"/>
              <a:t>利用</a:t>
            </a:r>
            <a:r>
              <a:rPr kumimoji="1" lang="en" altLang="zh-CN" sz="2000" dirty="0" err="1"/>
              <a:t>Input.GetAxis</a:t>
            </a:r>
            <a:r>
              <a:rPr kumimoji="1" lang="zh-CN" altLang="en-US" sz="2000" dirty="0"/>
              <a:t>得到虚拟坐标系中的值，使数据平滑变化</a:t>
            </a:r>
            <a:endParaRPr kumimoji="1"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zh-CN" sz="2000" dirty="0"/>
          </a:p>
          <a:p>
            <a:pPr lvl="1">
              <a:lnSpc>
                <a:spcPct val="200000"/>
              </a:lnSpc>
            </a:pPr>
            <a:r>
              <a:rPr kumimoji="1" lang="zh-CN" altLang="en-US" sz="2000" dirty="0"/>
              <a:t>每</a:t>
            </a:r>
            <a:r>
              <a:rPr kumimoji="1" lang="en-US" altLang="zh-CN" sz="2000" dirty="0"/>
              <a:t>30</a:t>
            </a:r>
            <a:r>
              <a:rPr kumimoji="1" lang="zh-CN" altLang="en-US" sz="2000" dirty="0"/>
              <a:t>帧记录一次摄像头数据</a:t>
            </a:r>
          </a:p>
          <a:p>
            <a:pPr lvl="1">
              <a:lnSpc>
                <a:spcPct val="150000"/>
              </a:lnSpc>
            </a:pPr>
            <a:endParaRPr kumimoji="1" lang="en-US" altLang="zh-CN" sz="2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537BD44-5B01-F34C-8441-8F0B5E4A3DDC}"/>
              </a:ext>
            </a:extLst>
          </p:cNvPr>
          <p:cNvSpPr/>
          <p:nvPr/>
        </p:nvSpPr>
        <p:spPr>
          <a:xfrm>
            <a:off x="2740366" y="2728295"/>
            <a:ext cx="6658369" cy="58442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 err="1"/>
              <a:t>Key_X</a:t>
            </a:r>
            <a:r>
              <a:rPr lang="en" altLang="zh-CN" dirty="0"/>
              <a:t>= </a:t>
            </a:r>
            <a:r>
              <a:rPr lang="en" altLang="zh-CN" dirty="0" err="1"/>
              <a:t>Input.GetAxis</a:t>
            </a:r>
            <a:r>
              <a:rPr lang="en" altLang="zh-CN" dirty="0"/>
              <a:t>("Horizontal") * Sensitivity * </a:t>
            </a:r>
            <a:r>
              <a:rPr lang="en" altLang="zh-CN" dirty="0" err="1"/>
              <a:t>Time.deltaTime</a:t>
            </a:r>
            <a:r>
              <a:rPr lang="en" altLang="zh-CN" dirty="0"/>
              <a:t>;</a:t>
            </a:r>
          </a:p>
          <a:p>
            <a:r>
              <a:rPr lang="en" altLang="zh-CN" dirty="0" err="1"/>
              <a:t>Key_Y</a:t>
            </a:r>
            <a:r>
              <a:rPr lang="en" altLang="zh-CN" dirty="0"/>
              <a:t>= </a:t>
            </a:r>
            <a:r>
              <a:rPr lang="en" altLang="zh-CN" dirty="0" err="1"/>
              <a:t>Input.GetAxis</a:t>
            </a:r>
            <a:r>
              <a:rPr lang="en" altLang="zh-CN" dirty="0"/>
              <a:t>("Vertical") * Sensitivity * </a:t>
            </a:r>
            <a:r>
              <a:rPr lang="en" altLang="zh-CN" dirty="0" err="1"/>
              <a:t>Time.deltaTime</a:t>
            </a:r>
            <a:r>
              <a:rPr lang="en" altLang="zh-CN" dirty="0"/>
              <a:t>;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2AAE284-01A3-EA45-BFCC-24E66308BC65}"/>
              </a:ext>
            </a:extLst>
          </p:cNvPr>
          <p:cNvSpPr/>
          <p:nvPr/>
        </p:nvSpPr>
        <p:spPr>
          <a:xfrm>
            <a:off x="2360952" y="3953143"/>
            <a:ext cx="7458177" cy="254777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1.</a:t>
            </a:r>
            <a:r>
              <a:rPr kumimoji="1" lang="zh-CN" altLang="en-US" dirty="0"/>
              <a:t> 为什么使用 </a:t>
            </a:r>
            <a:r>
              <a:rPr kumimoji="1" lang="en-US" altLang="zh-CN" dirty="0"/>
              <a:t>Input.</a:t>
            </a:r>
            <a:r>
              <a:rPr lang="en" altLang="zh-CN" dirty="0"/>
              <a:t> </a:t>
            </a:r>
            <a:r>
              <a:rPr lang="en" altLang="zh-CN" dirty="0" err="1"/>
              <a:t>GetAxis</a:t>
            </a:r>
            <a:r>
              <a:rPr lang="zh-CN" altLang="en-US" dirty="0"/>
              <a:t> </a:t>
            </a:r>
            <a:r>
              <a:rPr lang="zh-CN" altLang="en" dirty="0"/>
              <a:t>而非</a:t>
            </a:r>
            <a:r>
              <a:rPr lang="zh-CN" altLang="en-US" dirty="0"/>
              <a:t> </a:t>
            </a:r>
            <a:r>
              <a:rPr lang="en" altLang="zh-CN" dirty="0" err="1"/>
              <a:t>Input.GetAxisRaw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需要在改变方向时使数值平滑变化而非瞬时变化，来帮助神经网络进行学习。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2.</a:t>
            </a:r>
            <a:r>
              <a:rPr kumimoji="1" lang="zh-CN" altLang="en-US" dirty="0"/>
              <a:t> 为什么选择</a:t>
            </a:r>
            <a:r>
              <a:rPr kumimoji="1" lang="en-US" altLang="zh-CN" dirty="0"/>
              <a:t>30</a:t>
            </a:r>
            <a:r>
              <a:rPr kumimoji="1" lang="zh-CN" altLang="en-US" dirty="0"/>
              <a:t>帧？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摄像头位置在相邻几帧变化不大。</a:t>
            </a:r>
          </a:p>
        </p:txBody>
      </p:sp>
    </p:spTree>
    <p:extLst>
      <p:ext uri="{BB962C8B-B14F-4D97-AF65-F5344CB8AC3E}">
        <p14:creationId xmlns:p14="http://schemas.microsoft.com/office/powerpoint/2010/main" val="18974157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uiExpand="1" build="p"/>
      <p:bldP spid="9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37659" y="47268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4885479" y="308759"/>
            <a:ext cx="251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视线预测模型</a:t>
            </a:r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CEBB6F48-F5C9-7F48-9C76-1983B16C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89" y="1688044"/>
            <a:ext cx="5101201" cy="19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8B1DEB4C-E859-194C-AF0B-F289437A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09" y="834854"/>
            <a:ext cx="10532712" cy="5510801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en-US" altLang="zh-CN" sz="2400" dirty="0"/>
              <a:t>LSTM</a:t>
            </a:r>
            <a:r>
              <a:rPr kumimoji="1" lang="zh-CN" altLang="en-US" sz="2400" dirty="0"/>
              <a:t> 网络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>
              <a:lnSpc>
                <a:spcPct val="250000"/>
              </a:lnSpc>
            </a:pPr>
            <a:r>
              <a:rPr kumimoji="1" lang="zh-CN" altLang="en-US" sz="2400" dirty="0"/>
              <a:t>输入：摄像头</a:t>
            </a:r>
            <a:r>
              <a:rPr kumimoji="1" lang="en-US" altLang="zh-CN" sz="2400" dirty="0"/>
              <a:t>x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y</a:t>
            </a:r>
            <a:r>
              <a:rPr kumimoji="1" lang="zh-CN" altLang="en-US" sz="2400" dirty="0"/>
              <a:t>轴参数（</a:t>
            </a:r>
            <a:r>
              <a:rPr kumimoji="1" lang="en-US" altLang="zh-CN" sz="2400" dirty="0"/>
              <a:t>Head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movements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logs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200000"/>
              </a:lnSpc>
            </a:pPr>
            <a:r>
              <a:rPr kumimoji="1" lang="zh-CN" altLang="en-US" sz="2400" dirty="0"/>
              <a:t>输出：预测的下一关键帧视角（</a:t>
            </a:r>
            <a:r>
              <a:rPr kumimoji="1" lang="en-US" altLang="zh-CN" sz="2400" dirty="0"/>
              <a:t>viewport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pPr lvl="1"/>
            <a:endParaRPr kumimoji="1" lang="en-US" altLang="zh-CN" sz="20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pPr lvl="1"/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7844F2C-379B-1746-BDEE-F65E5E38F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169" y="3148786"/>
            <a:ext cx="3052185" cy="30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5733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2090</Words>
  <Application>Microsoft Macintosh PowerPoint</Application>
  <PresentationFormat>宽屏</PresentationFormat>
  <Paragraphs>170</Paragraphs>
  <Slides>19</Slides>
  <Notes>19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汉仪菱心体简</vt:lpstr>
      <vt:lpstr>微软雅黑</vt:lpstr>
      <vt:lpstr>Adobe Caslon Pro Bold</vt:lpstr>
      <vt:lpstr>Kozuka Mincho Pro H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fu shuyuan</cp:lastModifiedBy>
  <cp:revision>432</cp:revision>
  <dcterms:created xsi:type="dcterms:W3CDTF">2016-05-06T03:10:53Z</dcterms:created>
  <dcterms:modified xsi:type="dcterms:W3CDTF">2021-06-05T06:18:31Z</dcterms:modified>
</cp:coreProperties>
</file>